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 rot="21420000">
            <a:off x="818158" y="1075957"/>
            <a:ext cx="10018911" cy="276652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@-D-RCW 2550 v.2.00-" panose="02000000000000000000" pitchFamily="2" charset="0"/>
                <a:cs typeface="-@-D-RCW 2550 v.2.00-" panose="02000000000000000000" pitchFamily="2" charset="0"/>
              </a:rPr>
              <a:t/>
            </a:r>
            <a:b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@-D-RCW 2550 v.2.00-" panose="02000000000000000000" pitchFamily="2" charset="0"/>
                <a:cs typeface="-@-D-RCW 2550 v.2.00-" panose="02000000000000000000" pitchFamily="2" charset="0"/>
              </a:rPr>
            </a:br>
            <a:r>
              <a:rPr lang="th-TH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@-D-RCW 2550 v.2.00-" panose="02000000000000000000" pitchFamily="2" charset="0"/>
                <a:cs typeface="-@-D-RCW 2550 v.2.00-" panose="02000000000000000000" pitchFamily="2" charset="0"/>
              </a:rPr>
              <a:t>พรบ</a:t>
            </a:r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@-D-RCW 2550 v.2.00-" panose="02000000000000000000" pitchFamily="2" charset="0"/>
                <a:cs typeface="-@-D-RCW 2550 v.2.00-" panose="02000000000000000000" pitchFamily="2" charset="0"/>
              </a:rPr>
              <a:t>.</a:t>
            </a:r>
            <a:r>
              <a:rPr lang="th-TH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@-D-RCW 2550 v.2.00-" panose="02000000000000000000" pitchFamily="2" charset="0"/>
                <a:cs typeface="-@-D-RCW 2550 v.2.00-" panose="02000000000000000000" pitchFamily="2" charset="0"/>
              </a:rPr>
              <a:t>ข้อมูล</a:t>
            </a:r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@-D-RCW 2550 v.2.00-" panose="02000000000000000000" pitchFamily="2" charset="0"/>
                <a:cs typeface="-@-D-RCW 2550 v.2.00-" panose="02000000000000000000" pitchFamily="2" charset="0"/>
              </a:rPr>
              <a:t>ข่าวสารของ</a:t>
            </a:r>
            <a:r>
              <a:rPr lang="th-TH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@-D-RCW 2550 v.2.00-" panose="02000000000000000000" pitchFamily="2" charset="0"/>
                <a:cs typeface="-@-D-RCW 2550 v.2.00-" panose="02000000000000000000" pitchFamily="2" charset="0"/>
              </a:rPr>
              <a:t>ราชการ พ.ศ.2540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@-D-RCW 2550 v.2.00-" panose="02000000000000000000" pitchFamily="2" charset="0"/>
                <a:cs typeface="-@-D-RCW 2550 v.2.00-" panose="02000000000000000000" pitchFamily="2" charset="0"/>
              </a:rPr>
              <a:t/>
            </a:r>
            <a:b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@-D-RCW 2550 v.2.00-" panose="02000000000000000000" pitchFamily="2" charset="0"/>
                <a:cs typeface="-@-D-RCW 2550 v.2.00-" panose="02000000000000000000" pitchFamily="2" charset="0"/>
              </a:rPr>
            </a:br>
            <a:endParaRPr lang="th-TH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-@-D-RCW 2550 v.2.00-" panose="02000000000000000000" pitchFamily="2" charset="0"/>
              <a:cs typeface="-@-D-RCW 2550 v.2.00-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609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7801" y="171450"/>
            <a:ext cx="2641599" cy="1231900"/>
          </a:xfrm>
        </p:spPr>
        <p:txBody>
          <a:bodyPr>
            <a:normAutofit/>
          </a:bodyPr>
          <a:lstStyle/>
          <a:p>
            <a:r>
              <a:rPr lang="th-TH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  <a:endParaRPr lang="th-TH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/>
          <p:cNvPicPr/>
          <p:nvPr/>
        </p:nvPicPr>
        <p:blipFill rotWithShape="1">
          <a:blip r:embed="rId2"/>
          <a:srcRect l="39490" t="47312" r="23631" b="6829"/>
          <a:stretch/>
        </p:blipFill>
        <p:spPr bwMode="auto">
          <a:xfrm>
            <a:off x="2917363" y="787400"/>
            <a:ext cx="6340937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6552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/>
          <a:lstStyle/>
          <a:p>
            <a:r>
              <a:rPr lang="th-TH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เป็นกลไกสร้างความโปร่งใสของภาครัฐ</a:t>
            </a:r>
            <a:endParaRPr lang="th-TH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2"/>
          <a:srcRect l="22812" t="45566" r="30625" b="22945"/>
          <a:stretch/>
        </p:blipFill>
        <p:spPr>
          <a:xfrm>
            <a:off x="637539" y="1244600"/>
            <a:ext cx="10018059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70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685800" y="165100"/>
            <a:ext cx="10394707" cy="5209485"/>
          </a:xfrm>
        </p:spPr>
        <p:txBody>
          <a:bodyPr anchor="t">
            <a:normAutofit fontScale="25000" lnSpcReduction="20000"/>
          </a:bodyPr>
          <a:lstStyle/>
          <a:p>
            <a:pPr marL="0" indent="0" algn="ctr">
              <a:buNone/>
            </a:pPr>
            <a:endParaRPr lang="th-TH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ctr">
              <a:buNone/>
            </a:pPr>
            <a:r>
              <a:rPr lang="th-TH" sz="1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1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ให้บริการข้อมูลข่าวสารที่อยู่ในครอบครอง แก่ราชอาณาจักร</a:t>
            </a:r>
            <a:endParaRPr lang="en-US" sz="1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1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ราชกิจจา</a:t>
            </a:r>
            <a:r>
              <a:rPr lang="th-TH" sz="1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นุเบกษา</a:t>
            </a:r>
            <a:r>
              <a:rPr lang="en-US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en-US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1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1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</a:t>
            </a:r>
            <a:r>
              <a:rPr lang="th-TH" sz="1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องค์กร				- </a:t>
            </a:r>
            <a:r>
              <a:rPr lang="th-TH" sz="1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ผลการพิจารณา คำวินิจฉัย (ภาคเอกชน)</a:t>
            </a:r>
            <a:r>
              <a:rPr lang="th-TH" sz="1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1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- หน้าที่ในการ</a:t>
            </a:r>
            <a:r>
              <a:rPr lang="th-TH" sz="1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ดำเนินงาน			</a:t>
            </a:r>
            <a:r>
              <a:rPr lang="th-TH" sz="1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สัญญาสัมปทาน</a:t>
            </a:r>
            <a:r>
              <a:rPr lang="th-TH" sz="1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1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- </a:t>
            </a:r>
            <a:r>
              <a:rPr lang="th-TH" sz="1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แผนงาน/โครงการ งบประมาณ รายจ่าย</a:t>
            </a:r>
            <a:r>
              <a:rPr lang="th-TH" sz="1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	- </a:t>
            </a:r>
            <a:r>
              <a:rPr lang="th-TH" sz="1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คู่มือ คำสั่ง เกี่ยวกับวิธีปฏิบัติงาน</a:t>
            </a:r>
            <a:r>
              <a:rPr lang="th-TH" sz="1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1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- มติ ครม.คำสั่ง หนังสือเวียน </a:t>
            </a:r>
            <a:r>
              <a:rPr lang="th-TH" sz="1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		- </a:t>
            </a:r>
            <a:r>
              <a:rPr lang="th-TH" sz="1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การตีความที่มีผลเป็นการ</a:t>
            </a:r>
            <a:r>
              <a:rPr lang="th-TH" sz="1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ทั่วไป</a:t>
            </a:r>
            <a:r>
              <a:rPr lang="en-US" sz="1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US" sz="1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1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1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- </a:t>
            </a:r>
            <a:r>
              <a:rPr lang="th-TH" sz="1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จัดหา การจัดไว้ให้ประชาชนเข้า</a:t>
            </a:r>
            <a:r>
              <a:rPr lang="th-TH" sz="1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ตรวจดู		</a:t>
            </a:r>
            <a:r>
              <a:rPr lang="en-US" sz="1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1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จัดหาให้ประชาชนเป็นการเฉพาะราย</a:t>
            </a:r>
            <a:r>
              <a:rPr lang="th-TH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1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1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นโยบายหรือการตีความที่ไม่อยู่ในราชกิจจา</a:t>
            </a:r>
            <a:r>
              <a:rPr lang="th-TH" sz="11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นุเบกษา</a:t>
            </a:r>
            <a:r>
              <a:rPr lang="th-TH" sz="1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1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		</a:t>
            </a:r>
            <a:br>
              <a:rPr lang="th-TH" sz="1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- </a:t>
            </a:r>
            <a:r>
              <a:rPr lang="th-TH" sz="1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คำแนะนำติดต่อกับหน่วยงานภาครัฐ/สถานที่ติดต่อ</a:t>
            </a:r>
            <a:r>
              <a:rPr lang="th-TH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6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		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			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84392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749300" y="838200"/>
            <a:ext cx="10394707" cy="4942785"/>
          </a:xfrm>
        </p:spPr>
        <p:txBody>
          <a:bodyPr anchor="t">
            <a:normAutofit/>
          </a:bodyPr>
          <a:lstStyle/>
          <a:p>
            <a:pPr lvl="0"/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ข้อมูล</a:t>
            </a: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ข่าวสารที่ไม่ค่อยเปิดเผย</a:t>
            </a:r>
            <a:b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- 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ข้อมูลข่าวสารที่อาจก่อให้เกิดความเสียหายต่อสถาบัน</a:t>
            </a:r>
            <a:b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- ข้อมูลข่าวสารของรัฐบาลที่มีคำสั่งมิให้เปิดเผย</a:t>
            </a:r>
            <a:b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- ข้อมูลข่าวสารที่จะเกิดความเสียหายต่อความมั่นคงของประเทศ ความสัมพันธ์</a:t>
            </a: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ระหว่าง  </a:t>
            </a:r>
            <a:b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ประเทศ ความมั่นคง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ทางเศรษฐกิจ การคลัง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- 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ข้อมูลข่าวสารที่ก่อให้เกิด อันตรายต่อชีวิตหรือความปลอดภัยกับบุคคลอื่น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95418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685800" y="203200"/>
            <a:ext cx="10394707" cy="5171385"/>
          </a:xfrm>
        </p:spPr>
        <p:txBody>
          <a:bodyPr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th-TH" sz="3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วิธีการจัดการเกี่ยวกับการจัดให้มีข้อมูลข่าวสารของราชการให้ประชาชนเข้าตรวจดู </a:t>
            </a:r>
            <a:br>
              <a:rPr lang="th-TH" sz="3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(มาตรา 9 แห่ง </a:t>
            </a:r>
            <a:r>
              <a:rPr lang="th-TH" sz="3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พรบ</a:t>
            </a:r>
            <a:r>
              <a:rPr lang="th-TH" sz="3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.ข้อมูลข่าวสารของราชการ พ.ศ.2540</a:t>
            </a:r>
            <a:r>
              <a:rPr lang="th-TH" sz="3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 </a:t>
            </a:r>
            <a:r>
              <a:rPr lang="th-TH" sz="28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กำหนดให้</a:t>
            </a:r>
            <a:r>
              <a:rPr lang="th-TH" sz="28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หน่วยงานของรัฐ ต้องจัดให้มีข้อมูลข่าวสารตามที่กฎหมายกำหนด</a:t>
            </a:r>
            <a:r>
              <a:rPr lang="th-TH" sz="28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ไว้ให้</a:t>
            </a:r>
            <a:r>
              <a:rPr lang="th-TH" sz="28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ประชาชนเข้าตรวจดูได้ ณ ที่ทำการของ</a:t>
            </a:r>
            <a:r>
              <a:rPr lang="th-TH" sz="28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dirty="0" smtClean="0"/>
              <a:t> 	</a:t>
            </a:r>
            <a:r>
              <a:rPr lang="th-TH" sz="2600" dirty="0" smtClean="0">
                <a:solidFill>
                  <a:schemeClr val="accent1">
                    <a:lumMod val="75000"/>
                  </a:schemeClr>
                </a:solidFill>
              </a:rPr>
              <a:t>- จัดทำดัชนีที่มีรายละเอียดเพียงพอสำหรับประชาชน สามารถค้นหาข้อมูลข่าวสารได้เอง</a:t>
            </a:r>
            <a:br>
              <a:rPr lang="th-TH" sz="2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th-TH" sz="2600" dirty="0" smtClean="0">
                <a:solidFill>
                  <a:schemeClr val="accent1">
                    <a:lumMod val="75000"/>
                  </a:schemeClr>
                </a:solidFill>
              </a:rPr>
              <a:t> 	- กรณี มีความจำเป็นเรื่องสถานที่ จะเอาข้อมูลข่าวสารบางส่วนเก็บไว้ต่างหาก หรือให้บริการ ณ สถานที่แห่งอื่น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th-TH" sz="2600" dirty="0" smtClean="0">
                <a:solidFill>
                  <a:schemeClr val="accent1">
                    <a:lumMod val="75000"/>
                  </a:schemeClr>
                </a:solidFill>
              </a:rPr>
              <a:t>	- หน่วยงานรัฐจะกำหนดวิธีการปฏิบัติเพื่อรักษาความเป็นระเบียบ หรือความปลอดภัย</a:t>
            </a:r>
            <a:br>
              <a:rPr lang="th-TH" sz="2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th-TH" sz="2600" dirty="0" smtClean="0">
                <a:solidFill>
                  <a:schemeClr val="accent1">
                    <a:lumMod val="75000"/>
                  </a:schemeClr>
                </a:solidFill>
              </a:rPr>
              <a:t>	- จัดข้อมูลข่าวสารไว้ที่ห้องสมุด ของหน่วยงานอื่นๆ หรือของเอกชน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th-TH" sz="2600" dirty="0" smtClean="0">
                <a:solidFill>
                  <a:schemeClr val="accent1">
                    <a:lumMod val="75000"/>
                  </a:schemeClr>
                </a:solidFill>
              </a:rPr>
              <a:t>	- มอบหมายเจ้าหน้าที่ รับผิดชอบการปฏิบัติโดยเฉพาะ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th-TH" sz="2600" dirty="0" smtClean="0">
                <a:solidFill>
                  <a:schemeClr val="accent1">
                    <a:lumMod val="75000"/>
                  </a:schemeClr>
                </a:solidFill>
              </a:rPr>
              <a:t>	- มีการอบรมให้ความรู้ เกี่ยวกับกฎหมาย ข้อมูลข่าวสาร</a:t>
            </a:r>
            <a:br>
              <a:rPr lang="th-TH" sz="2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th-TH" sz="2600" dirty="0" smtClean="0">
                <a:solidFill>
                  <a:schemeClr val="accent1">
                    <a:lumMod val="75000"/>
                  </a:schemeClr>
                </a:solidFill>
              </a:rPr>
              <a:t>	- มีการประชาสัมพันธ์ เผยแพร่ข้อมูลข่าวสารให้ประชาชนรับทราบ</a:t>
            </a:r>
            <a:br>
              <a:rPr lang="th-TH" sz="2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th-TH" sz="2600" dirty="0" smtClean="0">
                <a:solidFill>
                  <a:schemeClr val="accent1">
                    <a:lumMod val="75000"/>
                  </a:schemeClr>
                </a:solidFill>
              </a:rPr>
              <a:t>	- จัดเก็บสถิติ สรุปการให้บริการประชาชน รายคน ผู้บริการ</a:t>
            </a:r>
            <a:endParaRPr lang="en-US" sz="2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401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วงรี 4"/>
          <p:cNvSpPr/>
          <p:nvPr/>
        </p:nvSpPr>
        <p:spPr>
          <a:xfrm>
            <a:off x="1130300" y="723900"/>
            <a:ext cx="9410700" cy="39751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1219200" y="812800"/>
            <a:ext cx="9232900" cy="37973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587500" y="1925935"/>
            <a:ext cx="8204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Font typeface="Wingdings" panose="05000000000000000000" pitchFamily="2" charset="2"/>
              <a:buChar char="Ø"/>
            </a:pPr>
            <a:r>
              <a:rPr lang="th-TH" sz="28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ข้าราชการและเจ้าหน้าที่รัฐ ต้องเรียนรู้และเข้าใจ </a:t>
            </a:r>
            <a:r>
              <a:rPr lang="th-TH" sz="2800" b="1" dirty="0" err="1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พรบ</a:t>
            </a:r>
            <a:r>
              <a:rPr lang="th-TH" sz="28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.ข้อมูลข่าวสารในฐานะผู้บังคับใช้กฎหมาย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th-TH" sz="28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ข้าราชการและเจ้าหน้าที่รัฐ ต้องรู้หน้าที่ในการเปิดเผยข้อมูล และวิธีการใช้สิทธิในการเข้าถึงข้อมูล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8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154566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หตุการณ์หลัก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TM04033927[[fn=เหตุการณ์หลัก]]</Template>
  <TotalTime>26</TotalTime>
  <Words>79</Words>
  <Application>Microsoft Office PowerPoint</Application>
  <PresentationFormat>แบบจอกว้าง</PresentationFormat>
  <Paragraphs>12</Paragraphs>
  <Slides>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7</vt:i4>
      </vt:variant>
    </vt:vector>
  </HeadingPairs>
  <TitlesOfParts>
    <vt:vector size="15" baseType="lpstr">
      <vt:lpstr>-@-D-RCW 2550 v.2.00-</vt:lpstr>
      <vt:lpstr>Angsana New</vt:lpstr>
      <vt:lpstr>Arial</vt:lpstr>
      <vt:lpstr>Cordia New</vt:lpstr>
      <vt:lpstr>Impact</vt:lpstr>
      <vt:lpstr>TH SarabunPSK</vt:lpstr>
      <vt:lpstr>Wingdings</vt:lpstr>
      <vt:lpstr>เหตุการณ์หลัก</vt:lpstr>
      <vt:lpstr> พรบ.ข้อมูลข่าวสารของราชการ พ.ศ.2540 </vt:lpstr>
      <vt:lpstr>วัตถุประสงค์</vt:lpstr>
      <vt:lpstr> เป็นกลไกสร้างความโปร่งใสของภาครัฐ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พรบ.ข้อมูลข่าวสารของราชการ พ.ศ.2540</dc:title>
  <dc:creator>user</dc:creator>
  <cp:lastModifiedBy>user</cp:lastModifiedBy>
  <cp:revision>4</cp:revision>
  <dcterms:created xsi:type="dcterms:W3CDTF">2020-06-23T08:59:52Z</dcterms:created>
  <dcterms:modified xsi:type="dcterms:W3CDTF">2020-06-23T09:26:26Z</dcterms:modified>
</cp:coreProperties>
</file>